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7711260"/>
              </p:ext>
            </p:extLst>
          </p:nvPr>
        </p:nvGraphicFramePr>
        <p:xfrm>
          <a:off x="1259632" y="0"/>
          <a:ext cx="6588224" cy="649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941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94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7260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dirty="0"/>
                        <a:t>burn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dirty="0"/>
                        <a:t>emit</a:t>
                      </a:r>
                      <a:r>
                        <a:rPr lang="en-US" sz="2000" b="1" baseline="0" dirty="0"/>
                        <a:t> toxic fumes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breathe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gather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oxygen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land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acid sleet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harm/harmful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wipe out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poison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damage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baseline="0" dirty="0"/>
                        <a:t>reduce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dirty="0"/>
                        <a:t>solar power</a:t>
                      </a: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sz="2000" b="1" dirty="0"/>
                        <a:t>heat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гореть,</a:t>
                      </a:r>
                      <a:r>
                        <a:rPr lang="ru-RU" sz="2000" b="1" baseline="0" dirty="0"/>
                        <a:t> сжигать</a:t>
                      </a:r>
                      <a:endParaRPr lang="ru-RU" sz="2000" b="1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выделять токсичные пары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дышать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собираться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кислород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приземляться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кислотный мокрый снег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вредить / вредный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уничтожать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отравлять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повреждение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уменьшать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солнечная энергия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b="1" dirty="0"/>
                        <a:t>греть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568492" y="19452"/>
            <a:ext cx="3312368" cy="6453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285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268760"/>
            <a:ext cx="1656184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up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выдумывать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0232" y="980728"/>
            <a:ext cx="1512168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out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141277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понять, разобраться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7904" y="4293096"/>
            <a:ext cx="194421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make up with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2060848"/>
            <a:ext cx="100811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make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472514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помириться</a:t>
            </a:r>
          </a:p>
        </p:txBody>
      </p:sp>
      <p:cxnSp>
        <p:nvCxnSpPr>
          <p:cNvPr id="14" name="Прямая со стрелкой 13"/>
          <p:cNvCxnSpPr>
            <a:stCxn id="7" idx="1"/>
            <a:endCxn id="2" idx="3"/>
          </p:cNvCxnSpPr>
          <p:nvPr/>
        </p:nvCxnSpPr>
        <p:spPr>
          <a:xfrm flipH="1" flipV="1">
            <a:off x="2411760" y="1468815"/>
            <a:ext cx="165618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3"/>
            <a:endCxn id="4" idx="1"/>
          </p:cNvCxnSpPr>
          <p:nvPr/>
        </p:nvCxnSpPr>
        <p:spPr>
          <a:xfrm flipV="1">
            <a:off x="5076056" y="1180783"/>
            <a:ext cx="1584176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4008" y="3212976"/>
            <a:ext cx="0" cy="11120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0" name="Picture 2" descr="http://i2.beon.ru/75/59/1655975/12/56306112/10CAIQ2ZB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132856"/>
            <a:ext cx="1728192" cy="1540883"/>
          </a:xfrm>
          <a:prstGeom prst="rect">
            <a:avLst/>
          </a:prstGeom>
          <a:noFill/>
        </p:spPr>
      </p:pic>
      <p:pic>
        <p:nvPicPr>
          <p:cNvPr id="27652" name="Picture 4" descr="http://im8-tub-ru.yandex.net/i?id=79203391-7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060848"/>
            <a:ext cx="1562100" cy="1428750"/>
          </a:xfrm>
          <a:prstGeom prst="rect">
            <a:avLst/>
          </a:prstGeom>
          <a:noFill/>
        </p:spPr>
      </p:pic>
      <p:pic>
        <p:nvPicPr>
          <p:cNvPr id="27654" name="Picture 6" descr="http://im8-tub-ru.yandex.net/i?id=297435828-0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5085184"/>
            <a:ext cx="2009775" cy="142875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779912" y="27089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делать</a:t>
            </a:r>
          </a:p>
        </p:txBody>
      </p:sp>
    </p:spTree>
    <p:extLst>
      <p:ext uri="{BB962C8B-B14F-4D97-AF65-F5344CB8AC3E}">
        <p14:creationId xmlns:p14="http://schemas.microsoft.com/office/powerpoint/2010/main" xmlns="" val="371422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3"/>
            <a:ext cx="896448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B050"/>
                </a:solidFill>
              </a:rPr>
              <a:t>Have to</a:t>
            </a:r>
          </a:p>
          <a:p>
            <a:pPr algn="ctr"/>
            <a:endParaRPr lang="en-US" sz="4000" b="1" dirty="0">
              <a:solidFill>
                <a:srgbClr val="00B050"/>
              </a:solidFill>
            </a:endParaRPr>
          </a:p>
          <a:p>
            <a:r>
              <a:rPr lang="en-US" sz="3600" b="1" dirty="0"/>
              <a:t>You </a:t>
            </a:r>
            <a:r>
              <a:rPr lang="en-US" sz="3600" b="1" dirty="0">
                <a:solidFill>
                  <a:srgbClr val="00B050"/>
                </a:solidFill>
              </a:rPr>
              <a:t>have to </a:t>
            </a:r>
            <a:r>
              <a:rPr lang="en-US" sz="3600" b="1" dirty="0"/>
              <a:t>get up at 6 o’clock</a:t>
            </a:r>
          </a:p>
          <a:p>
            <a:r>
              <a:rPr lang="en-US" sz="3600" b="1" dirty="0">
                <a:solidFill>
                  <a:srgbClr val="00B050"/>
                </a:solidFill>
              </a:rPr>
              <a:t>Do</a:t>
            </a:r>
            <a:r>
              <a:rPr lang="en-US" sz="3600" b="1" dirty="0"/>
              <a:t> you </a:t>
            </a:r>
            <a:r>
              <a:rPr lang="en-US" sz="3600" b="1" dirty="0">
                <a:solidFill>
                  <a:srgbClr val="00B050"/>
                </a:solidFill>
              </a:rPr>
              <a:t>have to </a:t>
            </a:r>
            <a:r>
              <a:rPr lang="en-US" sz="3600" b="1" dirty="0"/>
              <a:t>get up at 6 o’clock</a:t>
            </a:r>
            <a:r>
              <a:rPr lang="ru-RU" sz="3600" b="1" dirty="0"/>
              <a:t>?</a:t>
            </a:r>
            <a:endParaRPr lang="en-US" sz="3600" b="1" dirty="0"/>
          </a:p>
          <a:p>
            <a:r>
              <a:rPr lang="en-US" sz="3600" b="1" dirty="0"/>
              <a:t>When </a:t>
            </a:r>
            <a:r>
              <a:rPr lang="en-US" sz="3600" b="1" dirty="0">
                <a:solidFill>
                  <a:srgbClr val="00B050"/>
                </a:solidFill>
              </a:rPr>
              <a:t>do</a:t>
            </a:r>
            <a:r>
              <a:rPr lang="en-US" sz="3600" b="1" dirty="0"/>
              <a:t> you </a:t>
            </a:r>
            <a:r>
              <a:rPr lang="en-US" sz="3600" b="1" dirty="0">
                <a:solidFill>
                  <a:srgbClr val="00B050"/>
                </a:solidFill>
              </a:rPr>
              <a:t>have to </a:t>
            </a:r>
            <a:r>
              <a:rPr lang="en-US" sz="3600" b="1" dirty="0"/>
              <a:t>get up?</a:t>
            </a:r>
          </a:p>
          <a:p>
            <a:r>
              <a:rPr lang="en-US" sz="3600" b="1" dirty="0"/>
              <a:t>You </a:t>
            </a:r>
            <a:r>
              <a:rPr lang="en-US" sz="3600" b="1" dirty="0">
                <a:solidFill>
                  <a:srgbClr val="00B050"/>
                </a:solidFill>
              </a:rPr>
              <a:t>don’t have to </a:t>
            </a:r>
            <a:r>
              <a:rPr lang="en-US" sz="3600" b="1" dirty="0"/>
              <a:t>get up at 3 o’clock</a:t>
            </a:r>
          </a:p>
          <a:p>
            <a:r>
              <a:rPr lang="en-US" sz="3600" b="1" dirty="0"/>
              <a:t>He </a:t>
            </a:r>
            <a:r>
              <a:rPr lang="en-US" sz="3600" b="1" dirty="0">
                <a:solidFill>
                  <a:srgbClr val="00B050"/>
                </a:solidFill>
              </a:rPr>
              <a:t>has to </a:t>
            </a:r>
            <a:r>
              <a:rPr lang="en-US" sz="3600" b="1" dirty="0"/>
              <a:t>go there</a:t>
            </a:r>
          </a:p>
          <a:p>
            <a:r>
              <a:rPr lang="en-US" sz="3600" b="1" dirty="0"/>
              <a:t>Does </a:t>
            </a:r>
            <a:r>
              <a:rPr lang="en-US" sz="3600" b="1" dirty="0">
                <a:solidFill>
                  <a:srgbClr val="00B050"/>
                </a:solidFill>
              </a:rPr>
              <a:t>he have </a:t>
            </a:r>
            <a:r>
              <a:rPr lang="en-US" sz="3600" b="1" dirty="0"/>
              <a:t>to go there?</a:t>
            </a:r>
          </a:p>
          <a:p>
            <a:r>
              <a:rPr lang="en-US" sz="3600" b="1" dirty="0"/>
              <a:t>When </a:t>
            </a:r>
            <a:r>
              <a:rPr lang="en-US" sz="3600" b="1" dirty="0">
                <a:solidFill>
                  <a:srgbClr val="00B050"/>
                </a:solidFill>
              </a:rPr>
              <a:t>does he have to </a:t>
            </a:r>
            <a:r>
              <a:rPr lang="en-US" sz="3600" b="1" dirty="0"/>
              <a:t>go there?</a:t>
            </a:r>
          </a:p>
          <a:p>
            <a:r>
              <a:rPr lang="en-US" sz="3600" b="1" dirty="0"/>
              <a:t>He </a:t>
            </a:r>
            <a:r>
              <a:rPr lang="en-US" sz="3600" b="1" dirty="0">
                <a:solidFill>
                  <a:srgbClr val="00B050"/>
                </a:solidFill>
              </a:rPr>
              <a:t>doesn’t have to go </a:t>
            </a:r>
            <a:r>
              <a:rPr lang="en-US" sz="3600" b="1" dirty="0"/>
              <a:t>there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49197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View detai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8952" y="4581128"/>
            <a:ext cx="11521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7379"/>
            <a:ext cx="9144000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Fill in the gaps using </a:t>
            </a:r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“have to”, “has to”, “don’t have to”, “doesn’t have to”</a:t>
            </a:r>
            <a:endParaRPr lang="en-US" sz="2800" b="1" dirty="0">
              <a:solidFill>
                <a:srgbClr val="00B050"/>
              </a:solidFill>
              <a:latin typeface="Comic Sans MS" pitchFamily="66" charset="0"/>
              <a:cs typeface="Arial" pitchFamily="34" charset="0"/>
            </a:endParaRP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We …….get up early on Mondays</a:t>
            </a: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He ……….go to school on Sundays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She ……..wear glasses because she can’t see very well.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4. I ……lay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 (накрывать)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the table before having lunch.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5. You……. take your math book to school today, you don’t have your math classes today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6. He………wear uniform. Everybody can wear what they like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7. My father is a policeman. He…..wear a uniform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   </a:t>
            </a:r>
          </a:p>
        </p:txBody>
      </p:sp>
      <p:pic>
        <p:nvPicPr>
          <p:cNvPr id="4" name="Picture 6" descr="Person with glasses anime avat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39716"/>
            <a:ext cx="1553491" cy="11711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hild in bed with the alarm clock going of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92696"/>
            <a:ext cx="1396752" cy="1396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96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31"/>
            <a:ext cx="932452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Complete the sentences with the correct question tags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It</a:t>
            </a:r>
            <a:r>
              <a:rPr lang="en-US" sz="3200" b="1" dirty="0">
                <a:solidFill>
                  <a:srgbClr val="00B050"/>
                </a:solidFill>
              </a:rPr>
              <a:t>'s</a:t>
            </a:r>
            <a:r>
              <a:rPr lang="en-US" sz="3200" dirty="0"/>
              <a:t> a nice day,……..?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Tim </a:t>
            </a:r>
            <a:r>
              <a:rPr lang="en-US" sz="3200" b="1" dirty="0">
                <a:solidFill>
                  <a:srgbClr val="00B050"/>
                </a:solidFill>
              </a:rPr>
              <a:t>doesn't</a:t>
            </a:r>
            <a:r>
              <a:rPr lang="en-US" sz="3200" dirty="0"/>
              <a:t> look well today,……..?’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She</a:t>
            </a:r>
            <a:r>
              <a:rPr lang="en-US" sz="3200" b="1" dirty="0">
                <a:solidFill>
                  <a:srgbClr val="00B050"/>
                </a:solidFill>
              </a:rPr>
              <a:t>'s</a:t>
            </a:r>
            <a:r>
              <a:rPr lang="en-US" sz="3200" dirty="0"/>
              <a:t> very pretty,……..?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He</a:t>
            </a:r>
            <a:r>
              <a:rPr lang="en-US" sz="3200" b="1" dirty="0">
                <a:solidFill>
                  <a:srgbClr val="00B050"/>
                </a:solidFill>
              </a:rPr>
              <a:t> can </a:t>
            </a:r>
            <a:r>
              <a:rPr lang="en-US" sz="3200" dirty="0"/>
              <a:t>swim, </a:t>
            </a:r>
            <a:r>
              <a:rPr lang="en-US" sz="3200" b="1" dirty="0"/>
              <a:t>………..</a:t>
            </a:r>
            <a:r>
              <a:rPr lang="en-US" sz="32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You </a:t>
            </a:r>
            <a:r>
              <a:rPr lang="en-US" sz="3200" b="1" dirty="0">
                <a:solidFill>
                  <a:srgbClr val="00B050"/>
                </a:solidFill>
              </a:rPr>
              <a:t>haven't seen </a:t>
            </a:r>
            <a:r>
              <a:rPr lang="en-US" sz="3200" dirty="0"/>
              <a:t>Mary today, </a:t>
            </a:r>
            <a:r>
              <a:rPr lang="en-US" sz="3200" b="1" dirty="0"/>
              <a:t>………..</a:t>
            </a:r>
            <a:r>
              <a:rPr lang="en-US" sz="32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Mary </a:t>
            </a:r>
            <a:r>
              <a:rPr lang="en-US" sz="3200" b="1" dirty="0">
                <a:solidFill>
                  <a:srgbClr val="00B050"/>
                </a:solidFill>
              </a:rPr>
              <a:t>won't</a:t>
            </a:r>
            <a:r>
              <a:rPr lang="en-US" sz="3200" dirty="0"/>
              <a:t> be late,………..?</a:t>
            </a:r>
            <a:endParaRPr lang="ru-RU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I </a:t>
            </a:r>
            <a:r>
              <a:rPr lang="en-US" sz="3200" b="1" dirty="0">
                <a:solidFill>
                  <a:srgbClr val="00B050"/>
                </a:solidFill>
              </a:rPr>
              <a:t>am</a:t>
            </a:r>
            <a:r>
              <a:rPr lang="en-US" sz="3200" dirty="0"/>
              <a:t> late,…………?  </a:t>
            </a:r>
            <a:endParaRPr lang="ru-RU" sz="3200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My friend </a:t>
            </a:r>
            <a:r>
              <a:rPr lang="en-US" sz="3200" b="1" dirty="0">
                <a:solidFill>
                  <a:srgbClr val="00B050"/>
                </a:solidFill>
              </a:rPr>
              <a:t>speaks</a:t>
            </a:r>
            <a:r>
              <a:rPr lang="en-US" sz="3200" dirty="0"/>
              <a:t> English,…………?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They</a:t>
            </a:r>
            <a:r>
              <a:rPr lang="ru-RU" sz="3200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bought</a:t>
            </a:r>
            <a:r>
              <a:rPr lang="en-US" sz="3200" dirty="0"/>
              <a:t> it yesterday,……..?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You </a:t>
            </a:r>
            <a:r>
              <a:rPr lang="en-US" sz="3200" b="1" dirty="0">
                <a:solidFill>
                  <a:srgbClr val="00B050"/>
                </a:solidFill>
              </a:rPr>
              <a:t>were</a:t>
            </a:r>
            <a:r>
              <a:rPr lang="en-US" sz="3200" dirty="0"/>
              <a:t> there,…….?</a:t>
            </a:r>
            <a:endParaRPr lang="en-US" sz="3200" b="1" dirty="0"/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I </a:t>
            </a:r>
            <a:r>
              <a:rPr lang="en-US" sz="3200" b="1" dirty="0">
                <a:solidFill>
                  <a:srgbClr val="00B050"/>
                </a:solidFill>
              </a:rPr>
              <a:t>am</a:t>
            </a:r>
            <a:r>
              <a:rPr lang="en-US" sz="3200" dirty="0"/>
              <a:t> </a:t>
            </a:r>
            <a:r>
              <a:rPr lang="en-US" sz="3200" b="1" dirty="0">
                <a:solidFill>
                  <a:srgbClr val="00B050"/>
                </a:solidFill>
              </a:rPr>
              <a:t>not</a:t>
            </a:r>
            <a:r>
              <a:rPr lang="en-US" sz="3200" dirty="0"/>
              <a:t> your friend,………..?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/>
              <a:t>We </a:t>
            </a:r>
            <a:r>
              <a:rPr lang="en-US" sz="3200" b="1" dirty="0">
                <a:solidFill>
                  <a:srgbClr val="00B050"/>
                </a:solidFill>
              </a:rPr>
              <a:t>went</a:t>
            </a:r>
            <a:r>
              <a:rPr lang="en-US" sz="3200" dirty="0"/>
              <a:t> to the party,……..?</a:t>
            </a:r>
            <a:br>
              <a:rPr lang="en-US" sz="32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7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296</Words>
  <Application>Microsoft Office PowerPoint</Application>
  <PresentationFormat>Экран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айгуль</cp:lastModifiedBy>
  <cp:revision>52</cp:revision>
  <dcterms:created xsi:type="dcterms:W3CDTF">2014-03-31T06:59:15Z</dcterms:created>
  <dcterms:modified xsi:type="dcterms:W3CDTF">2020-04-05T19:31:15Z</dcterms:modified>
</cp:coreProperties>
</file>